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" ContentType="image/ti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60" r:id="rId2"/>
    <p:sldId id="261" r:id="rId3"/>
    <p:sldId id="262" r:id="rId4"/>
    <p:sldId id="263" r:id="rId5"/>
    <p:sldId id="264" r:id="rId6"/>
    <p:sldId id="265" r:id="rId7"/>
    <p:sldId id="256" r:id="rId8"/>
    <p:sldId id="258" r:id="rId9"/>
    <p:sldId id="259" r:id="rId10"/>
    <p:sldId id="267" r:id="rId11"/>
    <p:sldId id="268" r:id="rId12"/>
    <p:sldId id="266" r:id="rId13"/>
    <p:sldId id="269" r:id="rId14"/>
    <p:sldId id="270" r:id="rId15"/>
    <p:sldId id="281" r:id="rId16"/>
    <p:sldId id="271" r:id="rId17"/>
    <p:sldId id="282" r:id="rId18"/>
    <p:sldId id="283" r:id="rId19"/>
    <p:sldId id="279" r:id="rId20"/>
    <p:sldId id="272" r:id="rId21"/>
    <p:sldId id="273" r:id="rId22"/>
    <p:sldId id="274" r:id="rId23"/>
    <p:sldId id="280" r:id="rId24"/>
    <p:sldId id="275" r:id="rId25"/>
    <p:sldId id="277" r:id="rId26"/>
    <p:sldId id="278" r:id="rId27"/>
    <p:sldId id="276" r:id="rId28"/>
    <p:sldId id="284" r:id="rId29"/>
    <p:sldId id="299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0" r:id="rId44"/>
    <p:sldId id="301" r:id="rId45"/>
    <p:sldId id="302" r:id="rId46"/>
    <p:sldId id="303" r:id="rId47"/>
    <p:sldId id="304" r:id="rId48"/>
    <p:sldId id="305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660"/>
  </p:normalViewPr>
  <p:slideViewPr>
    <p:cSldViewPr snapToGrid="0">
      <p:cViewPr varScale="1">
        <p:scale>
          <a:sx n="47" d="100"/>
          <a:sy n="47" d="100"/>
        </p:scale>
        <p:origin x="-111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5B6194-0573-4623-BE77-2021F5DB6AB6}" type="datetimeFigureOut">
              <a:rPr lang="en-US" smtClean="0"/>
              <a:t>1/21/15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2E1941-7555-4307-9867-026A7264B1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60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Reinforce some concepts.</a:t>
            </a:r>
            <a:r>
              <a:rPr lang="en-US" baseline="0" dirty="0" smtClean="0"/>
              <a:t> What is the problem 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6493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Radio bands are portions of the radio spectrum that we use to send/receive data.</a:t>
            </a:r>
          </a:p>
          <a:p>
            <a:r>
              <a:rPr lang="en-US" dirty="0" smtClean="0"/>
              <a:t>Consider bandwidth,</a:t>
            </a:r>
            <a:r>
              <a:rPr lang="en-US" baseline="0" dirty="0" smtClean="0"/>
              <a:t> interoperability, and components to realize this.</a:t>
            </a:r>
          </a:p>
          <a:p>
            <a:r>
              <a:rPr lang="en-US" baseline="0" dirty="0" smtClean="0"/>
              <a:t>Medical Body Area Network (MBAN)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33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aren’t going to solve this problem here. But it is something to think about. </a:t>
            </a:r>
          </a:p>
          <a:p>
            <a:endParaRPr lang="en-US" dirty="0" smtClean="0"/>
          </a:p>
          <a:p>
            <a:r>
              <a:rPr lang="en-US" dirty="0" smtClean="0"/>
              <a:t>Lets switch</a:t>
            </a:r>
            <a:r>
              <a:rPr lang="en-US" baseline="0" dirty="0" smtClean="0"/>
              <a:t> gears to talk a bit more about analog sensors, the piece of data we need to know about to collect information from the real world.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0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Smooth and continuous.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6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Between two numbers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68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Reference</a:t>
            </a:r>
            <a:r>
              <a:rPr lang="en-US" baseline="0" dirty="0" smtClean="0"/>
              <a:t> temperature at other parts of the circuit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91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r>
              <a:rPr lang="en-US" baseline="0" dirty="0" smtClean="0"/>
              <a:t> briefly talk about all of the components that you seen from 123d.circuits.io. </a:t>
            </a:r>
          </a:p>
          <a:p>
            <a:r>
              <a:rPr lang="en-US" baseline="0" dirty="0" smtClean="0"/>
              <a:t>Explain their function.</a:t>
            </a:r>
          </a:p>
          <a:p>
            <a:r>
              <a:rPr lang="en-US" baseline="0" dirty="0" smtClean="0"/>
              <a:t>We will then get into the specifics of Arduino, the Microcontroller board that you used earlier.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74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Components! You seen these during your</a:t>
            </a:r>
            <a:r>
              <a:rPr lang="en-US" baseline="0" dirty="0" smtClean="0"/>
              <a:t> simulator experience.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727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Adjustable like a dimmer for a light. Sensing for heat, light, humidity,</a:t>
            </a:r>
            <a:r>
              <a:rPr lang="en-US" baseline="0" dirty="0" smtClean="0"/>
              <a:t> force, chemical activity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39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this is two band not three band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20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Dielectrics (or</a:t>
            </a:r>
            <a:r>
              <a:rPr lang="en-US" baseline="0" dirty="0" smtClean="0"/>
              <a:t> non-conductive electrical insulator)</a:t>
            </a:r>
            <a:r>
              <a:rPr lang="en-US" dirty="0" smtClean="0"/>
              <a:t>: glass, ceramic, film. </a:t>
            </a:r>
          </a:p>
          <a:p>
            <a:r>
              <a:rPr lang="en-US" dirty="0" smtClean="0"/>
              <a:t>Electric charge on each conductor to the potential difference between them.</a:t>
            </a:r>
          </a:p>
          <a:p>
            <a:r>
              <a:rPr lang="en-US" dirty="0" smtClean="0"/>
              <a:t>Give example of MOO</a:t>
            </a:r>
            <a:r>
              <a:rPr lang="en-US" baseline="0" dirty="0" smtClean="0"/>
              <a:t> and why we used a super cap.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40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Cracked traces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934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Zero (ideally) Resistance to current</a:t>
            </a:r>
            <a:r>
              <a:rPr lang="en-US" baseline="0" dirty="0" smtClean="0"/>
              <a:t> in one direction</a:t>
            </a:r>
          </a:p>
          <a:p>
            <a:r>
              <a:rPr lang="en-US" baseline="0" dirty="0" smtClean="0"/>
              <a:t>High resistance in the </a:t>
            </a:r>
            <a:r>
              <a:rPr lang="en-US" baseline="0" dirty="0" err="1" smtClean="0"/>
              <a:t>othe</a:t>
            </a:r>
            <a:r>
              <a:rPr lang="en-US" baseline="0" dirty="0" smtClean="0"/>
              <a:t> direction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21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Semiconductor</a:t>
            </a:r>
            <a:r>
              <a:rPr lang="en-US" baseline="0" dirty="0" smtClean="0"/>
              <a:t> material, three terminals</a:t>
            </a:r>
          </a:p>
          <a:p>
            <a:r>
              <a:rPr lang="en-US" baseline="0" dirty="0" smtClean="0"/>
              <a:t>Two distinct states == 0,1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49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Much like what you guys did for the assignment Turn on the red</a:t>
            </a:r>
            <a:r>
              <a:rPr lang="en-US" baseline="0" dirty="0" smtClean="0"/>
              <a:t> light.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95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Much like what you guys did for the assignment Turn on the red</a:t>
            </a:r>
            <a:r>
              <a:rPr lang="en-US" baseline="0" dirty="0" smtClean="0"/>
              <a:t> light.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01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Much like what you guys did for the assignment Turn on the red</a:t>
            </a:r>
            <a:r>
              <a:rPr lang="en-US" baseline="0" dirty="0" smtClean="0"/>
              <a:t> light.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07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Much like what you guys did for the assignment Turn on the red</a:t>
            </a:r>
            <a:r>
              <a:rPr lang="en-US" baseline="0" dirty="0" smtClean="0"/>
              <a:t> light.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Much like what you guys did for the assignment Turn on the red</a:t>
            </a:r>
            <a:r>
              <a:rPr lang="en-US" baseline="0" dirty="0" smtClean="0"/>
              <a:t> light.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7345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Much like what you guys did for the assignment Turn on the red</a:t>
            </a:r>
            <a:r>
              <a:rPr lang="en-US" baseline="0" dirty="0" smtClean="0"/>
              <a:t> light.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901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Much like what you guys did for the assignment Turn on the red</a:t>
            </a:r>
            <a:r>
              <a:rPr lang="en-US" baseline="0" dirty="0" smtClean="0"/>
              <a:t> light.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3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Interconnection of uniquely identifiable embedded computing devices within the existing internet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39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Uses</a:t>
            </a:r>
            <a:r>
              <a:rPr lang="en-US" baseline="0" dirty="0" smtClean="0"/>
              <a:t> home sensors to tell when you’re home, adjust climate controls to low-energy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673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Hal 9000 from Space Odyssey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07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example here would</a:t>
            </a:r>
            <a:r>
              <a:rPr lang="en-US" baseline="0" dirty="0" smtClean="0"/>
              <a:t> be the Samsung refrigerator. It’s interface looks like Android and thus might be susceptible to Android-like vulnerabilities.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30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We’ve seen three examples of IoT devices. Two of which spoke Wi-Fi.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72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r>
              <a:rPr lang="en-US" baseline="0" dirty="0" smtClean="0"/>
              <a:t> between medical, health care and wellness devices with external computer systems.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66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Domain Information Model</a:t>
            </a:r>
            <a:r>
              <a:rPr lang="en-US" baseline="0" dirty="0" smtClean="0"/>
              <a:t> that describes objects containing vital data and the relationships between objects/data.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2E1941-7555-4307-9867-026A7264B1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52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D44F-1342-4A04-8A1B-BC66238D4668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BF66-7F64-4A69-B35D-02729DA08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14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D44F-1342-4A04-8A1B-BC66238D4668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BF66-7F64-4A69-B35D-02729DA08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125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D44F-1342-4A04-8A1B-BC66238D4668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BF66-7F64-4A69-B35D-02729DA08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29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D44F-1342-4A04-8A1B-BC66238D4668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BF66-7F64-4A69-B35D-02729DA08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44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D44F-1342-4A04-8A1B-BC66238D4668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BF66-7F64-4A69-B35D-02729DA08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6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D44F-1342-4A04-8A1B-BC66238D4668}" type="datetimeFigureOut">
              <a:rPr lang="en-US" smtClean="0"/>
              <a:t>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BF66-7F64-4A69-B35D-02729DA08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746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D44F-1342-4A04-8A1B-BC66238D4668}" type="datetimeFigureOut">
              <a:rPr lang="en-US" smtClean="0"/>
              <a:t>1/21/15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BF66-7F64-4A69-B35D-02729DA08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80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D44F-1342-4A04-8A1B-BC66238D4668}" type="datetimeFigureOut">
              <a:rPr lang="en-US" smtClean="0"/>
              <a:t>1/21/15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BF66-7F64-4A69-B35D-02729DA08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18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D44F-1342-4A04-8A1B-BC66238D4668}" type="datetimeFigureOut">
              <a:rPr lang="en-US" smtClean="0"/>
              <a:t>1/21/15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BF66-7F64-4A69-B35D-02729DA08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16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D44F-1342-4A04-8A1B-BC66238D4668}" type="datetimeFigureOut">
              <a:rPr lang="en-US" smtClean="0"/>
              <a:t>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BF66-7F64-4A69-B35D-02729DA08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45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D44F-1342-4A04-8A1B-BC66238D4668}" type="datetimeFigureOut">
              <a:rPr lang="en-US" smtClean="0"/>
              <a:t>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8BF66-7F64-4A69-B35D-02729DA08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38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ED44F-1342-4A04-8A1B-BC66238D4668}" type="datetimeFigureOut">
              <a:rPr lang="en-US" smtClean="0"/>
              <a:t>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8BF66-7F64-4A69-B35D-02729DA08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9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proofpoint.com/about-us/press-releases/01162014.php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 Worm Project</a:t>
            </a:r>
          </a:p>
          <a:p>
            <a:pPr lvl="1"/>
            <a:r>
              <a:rPr lang="en-US" dirty="0" smtClean="0"/>
              <a:t>Recreating the common behavior of a worm</a:t>
            </a:r>
          </a:p>
          <a:p>
            <a:pPr lvl="2"/>
            <a:r>
              <a:rPr lang="en-US" dirty="0" smtClean="0"/>
              <a:t>Software modeled on the neurons of worm’s nervous system</a:t>
            </a:r>
          </a:p>
          <a:p>
            <a:pPr lvl="2"/>
            <a:r>
              <a:rPr lang="en-US" dirty="0" smtClean="0"/>
              <a:t>No programming on sensors</a:t>
            </a:r>
          </a:p>
          <a:p>
            <a:pPr lvl="1"/>
            <a:endParaRPr lang="en-US" dirty="0"/>
          </a:p>
          <a:p>
            <a:r>
              <a:rPr lang="en-US" dirty="0" err="1" smtClean="0"/>
              <a:t>SpaceX</a:t>
            </a:r>
            <a:r>
              <a:rPr lang="en-US" dirty="0" smtClean="0"/>
              <a:t> looks to provide internet everywhere</a:t>
            </a:r>
          </a:p>
          <a:p>
            <a:pPr lvl="1"/>
            <a:r>
              <a:rPr lang="en-US" dirty="0" smtClean="0"/>
              <a:t>Microsatellites</a:t>
            </a:r>
            <a:endParaRPr lang="en-US" dirty="0"/>
          </a:p>
          <a:p>
            <a:pPr lvl="2"/>
            <a:r>
              <a:rPr lang="en-US" dirty="0" smtClean="0"/>
              <a:t>Float in the stratosphere</a:t>
            </a:r>
          </a:p>
          <a:p>
            <a:pPr lvl="2"/>
            <a:r>
              <a:rPr lang="en-US" dirty="0" smtClean="0"/>
              <a:t>Exists now</a:t>
            </a:r>
          </a:p>
          <a:p>
            <a:pPr lvl="2"/>
            <a:r>
              <a:rPr lang="en-US" dirty="0" smtClean="0"/>
              <a:t>Better than Wi-Fi balloons?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945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IoT: Smart Thermostat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Nest Thermostat:</a:t>
            </a:r>
          </a:p>
          <a:p>
            <a:pPr lvl="1"/>
            <a:r>
              <a:rPr lang="en-US" dirty="0" smtClean="0"/>
              <a:t>ARM Cortex M3</a:t>
            </a:r>
          </a:p>
          <a:p>
            <a:pPr lvl="1"/>
            <a:r>
              <a:rPr lang="en-US" dirty="0" smtClean="0"/>
              <a:t>Motion sensors</a:t>
            </a:r>
          </a:p>
          <a:p>
            <a:pPr lvl="1"/>
            <a:r>
              <a:rPr lang="en-US" dirty="0" smtClean="0"/>
              <a:t>Rechargeable battery</a:t>
            </a:r>
          </a:p>
          <a:p>
            <a:pPr lvl="1"/>
            <a:r>
              <a:rPr lang="en-US" dirty="0" smtClean="0"/>
              <a:t>Wi-Fi Access</a:t>
            </a:r>
          </a:p>
          <a:p>
            <a:pPr lvl="1"/>
            <a:r>
              <a:rPr lang="en-US" dirty="0" smtClean="0"/>
              <a:t>Two GB storage</a:t>
            </a:r>
          </a:p>
          <a:p>
            <a:pPr lvl="2"/>
            <a:r>
              <a:rPr lang="en-US" dirty="0" smtClean="0"/>
              <a:t>Energy consumption reports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Black Hat Presentation, “Hello, Dave”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560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IoT: Smart Thermostat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Threat model:</a:t>
            </a:r>
          </a:p>
          <a:p>
            <a:pPr lvl="1"/>
            <a:r>
              <a:rPr lang="en-US" dirty="0" smtClean="0"/>
              <a:t>Physical access</a:t>
            </a:r>
          </a:p>
          <a:p>
            <a:pPr lvl="1"/>
            <a:r>
              <a:rPr lang="en-US" dirty="0" smtClean="0"/>
              <a:t>Upload custom firmware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What could we do with motion tracking?</a:t>
            </a:r>
          </a:p>
          <a:p>
            <a:pPr lvl="1"/>
            <a:endParaRPr lang="en-US" dirty="0"/>
          </a:p>
          <a:p>
            <a:r>
              <a:rPr lang="en-US" dirty="0" smtClean="0"/>
              <a:t>Developer mode</a:t>
            </a:r>
          </a:p>
          <a:p>
            <a:pPr lvl="1"/>
            <a:r>
              <a:rPr lang="en-US" dirty="0" smtClean="0"/>
              <a:t>Upload custom firmware</a:t>
            </a:r>
          </a:p>
          <a:p>
            <a:pPr lvl="1"/>
            <a:r>
              <a:rPr lang="en-US" dirty="0" smtClean="0"/>
              <a:t>Configurable boot options to load firmware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194" name="Picture 2" descr="http://upload.wikimedia.org/wikipedia/commons/thumb/f/f6/HAL9000.svg/2000px-HAL9000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076" y="1690689"/>
            <a:ext cx="1946274" cy="194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82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Smart Refrigerator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 automation</a:t>
            </a:r>
          </a:p>
          <a:p>
            <a:endParaRPr lang="en-US" dirty="0"/>
          </a:p>
          <a:p>
            <a:r>
              <a:rPr lang="en-US" dirty="0" smtClean="0"/>
              <a:t>Tweet item quantity</a:t>
            </a:r>
          </a:p>
          <a:p>
            <a:endParaRPr lang="en-US" dirty="0"/>
          </a:p>
          <a:p>
            <a:r>
              <a:rPr lang="en-US" dirty="0" smtClean="0"/>
              <a:t>Cloud-based grocery list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 descr="http://www.adweek.com/socialtimes/files/2014/01/samsung-smart-fridge-zo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1690689"/>
            <a:ext cx="2749550" cy="485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48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Smart Refrigerator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Phishing and Spam Emails</a:t>
            </a:r>
          </a:p>
          <a:p>
            <a:endParaRPr lang="en-US" dirty="0"/>
          </a:p>
          <a:p>
            <a:r>
              <a:rPr lang="en-US" dirty="0" smtClean="0"/>
              <a:t>Compromised remotely</a:t>
            </a:r>
          </a:p>
          <a:p>
            <a:pPr lvl="1"/>
            <a:r>
              <a:rPr lang="en-US" dirty="0" smtClean="0"/>
              <a:t>Botnet</a:t>
            </a:r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www.proofpoint.com/about-us/press-releases/01162014.php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Two billion internet connected devices by 2020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924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Approach structure integrity retroactively</a:t>
            </a:r>
          </a:p>
          <a:p>
            <a:pPr lvl="1"/>
            <a:r>
              <a:rPr lang="en-US" dirty="0" smtClean="0"/>
              <a:t>Requires human </a:t>
            </a:r>
            <a:r>
              <a:rPr lang="en-US" dirty="0" err="1" smtClean="0"/>
              <a:t>invervention</a:t>
            </a:r>
            <a:endParaRPr lang="en-US" dirty="0" smtClean="0"/>
          </a:p>
          <a:p>
            <a:pPr lvl="1"/>
            <a:r>
              <a:rPr lang="en-US" dirty="0" smtClean="0"/>
              <a:t>Non-negligible error</a:t>
            </a:r>
          </a:p>
          <a:p>
            <a:endParaRPr lang="en-US" dirty="0"/>
          </a:p>
          <a:p>
            <a:r>
              <a:rPr lang="en-US" dirty="0" smtClean="0"/>
              <a:t>Passively-powered CRFID</a:t>
            </a:r>
          </a:p>
          <a:p>
            <a:pPr lvl="1"/>
            <a:r>
              <a:rPr lang="en-US" dirty="0" smtClean="0"/>
              <a:t>Harvests RF-power</a:t>
            </a:r>
          </a:p>
          <a:p>
            <a:pPr lvl="1"/>
            <a:r>
              <a:rPr lang="en-US" dirty="0" smtClean="0"/>
              <a:t>Communicates using backscatter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279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26" y="1690689"/>
            <a:ext cx="6963747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87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Management</a:t>
            </a:r>
          </a:p>
        </p:txBody>
      </p:sp>
      <p:pic>
        <p:nvPicPr>
          <p:cNvPr id="4" name="Picture 3" descr="Moo Placement - Rear Wall View.jpg"/>
          <p:cNvPicPr>
            <a:picLocks noChangeAspect="1"/>
          </p:cNvPicPr>
          <p:nvPr/>
        </p:nvPicPr>
        <p:blipFill>
          <a:blip r:embed="rId2" cstate="print"/>
          <a:srcRect l="6122" t="7295" r="7143" b="37469"/>
          <a:stretch>
            <a:fillRect/>
          </a:stretch>
        </p:blipFill>
        <p:spPr>
          <a:xfrm>
            <a:off x="1606549" y="1690689"/>
            <a:ext cx="5930901" cy="369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5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49578"/>
            <a:ext cx="8229600" cy="2800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07501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Management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1690689"/>
            <a:ext cx="58166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338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Internetz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Communicate by Wi-Fi</a:t>
            </a:r>
          </a:p>
          <a:p>
            <a:endParaRPr lang="en-US" dirty="0"/>
          </a:p>
          <a:p>
            <a:r>
              <a:rPr lang="en-US" dirty="0" smtClean="0"/>
              <a:t>Passively-Powered and Communicates by RFID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How do these IoT devices communicate?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Should they communicate?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499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Repairs</a:t>
            </a:r>
            <a:endParaRPr lang="en-US" dirty="0"/>
          </a:p>
        </p:txBody>
      </p:sp>
      <p:pic>
        <p:nvPicPr>
          <p:cNvPr id="4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0717" y="1690689"/>
            <a:ext cx="6142566" cy="28946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3400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Interoperability &amp;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in medical devices</a:t>
            </a:r>
          </a:p>
          <a:p>
            <a:endParaRPr lang="en-US" dirty="0"/>
          </a:p>
          <a:p>
            <a:r>
              <a:rPr lang="en-US" dirty="0" smtClean="0"/>
              <a:t>ISO/IEEE 11073</a:t>
            </a:r>
          </a:p>
          <a:p>
            <a:pPr lvl="1"/>
            <a:r>
              <a:rPr lang="en-US" dirty="0" smtClean="0"/>
              <a:t>Real-time: data across multiple devices in seconds </a:t>
            </a:r>
          </a:p>
          <a:p>
            <a:pPr lvl="1"/>
            <a:r>
              <a:rPr lang="en-US" dirty="0" smtClean="0"/>
              <a:t>Plug-and-play: connection is automatic</a:t>
            </a:r>
          </a:p>
          <a:p>
            <a:pPr lvl="1"/>
            <a:r>
              <a:rPr lang="en-US" dirty="0" smtClean="0"/>
              <a:t>Interoperability: connect numerous devices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719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Interoperability &amp; Standards</a:t>
            </a:r>
            <a:endParaRPr lang="en-US" dirty="0"/>
          </a:p>
        </p:txBody>
      </p:sp>
      <p:pic>
        <p:nvPicPr>
          <p:cNvPr id="10242" name="Picture 2" descr="The Domain Information Model (DIM) according to ISO/IEEE 110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7" y="1690689"/>
            <a:ext cx="3514725" cy="492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043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Wireless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Lets consider the communication object</a:t>
            </a:r>
          </a:p>
          <a:p>
            <a:pPr lvl="1"/>
            <a:r>
              <a:rPr lang="en-US" dirty="0" smtClean="0"/>
              <a:t>Which radio band should be use?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1"/>
            <a:r>
              <a:rPr lang="en-US" dirty="0" err="1" smtClean="0"/>
              <a:t>MedRadio</a:t>
            </a:r>
            <a:endParaRPr lang="en-US" dirty="0"/>
          </a:p>
          <a:p>
            <a:pPr lvl="2"/>
            <a:r>
              <a:rPr lang="en-US" dirty="0" smtClean="0"/>
              <a:t>401-406, 413-419, 426-432, 438-444, 451-457MHz</a:t>
            </a:r>
            <a:endParaRPr lang="en-US" dirty="0"/>
          </a:p>
        </p:txBody>
      </p:sp>
      <p:pic>
        <p:nvPicPr>
          <p:cNvPr id="11266" name="Picture 2" descr="http://www.enigmatic-consulting.com/Communications_articles/RFID/RFID_frequencies_files/pasted-graphic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2" y="2996406"/>
            <a:ext cx="4867275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263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Race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Interoperability is hard</a:t>
            </a:r>
          </a:p>
          <a:p>
            <a:endParaRPr lang="en-US" dirty="0"/>
          </a:p>
          <a:p>
            <a:r>
              <a:rPr lang="en-US" dirty="0" smtClean="0"/>
              <a:t>Limiting human interaction is hard</a:t>
            </a:r>
          </a:p>
          <a:p>
            <a:endParaRPr lang="en-US" dirty="0"/>
          </a:p>
          <a:p>
            <a:r>
              <a:rPr lang="en-US" dirty="0" smtClean="0"/>
              <a:t>Security isn’t always a part of the spec</a:t>
            </a:r>
          </a:p>
        </p:txBody>
      </p:sp>
    </p:spTree>
    <p:extLst>
      <p:ext uri="{BB962C8B-B14F-4D97-AF65-F5344CB8AC3E}">
        <p14:creationId xmlns:p14="http://schemas.microsoft.com/office/powerpoint/2010/main" val="3975927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live in an analog world</a:t>
            </a:r>
          </a:p>
          <a:p>
            <a:pPr lvl="1"/>
            <a:r>
              <a:rPr lang="en-US" dirty="0" smtClean="0"/>
              <a:t>Time-varying vs discrete</a:t>
            </a:r>
            <a:endParaRPr lang="en-US" dirty="0"/>
          </a:p>
        </p:txBody>
      </p:sp>
      <p:pic>
        <p:nvPicPr>
          <p:cNvPr id="12290" name="Picture 2" descr="https://dlnmh9ip6v2uc.cloudfront.net/assets/3/7/6/6/0/51c48875ce395f745a0000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7" y="3040062"/>
            <a:ext cx="5762625" cy="240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604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live in an analog world</a:t>
            </a:r>
          </a:p>
          <a:p>
            <a:pPr lvl="1"/>
            <a:r>
              <a:rPr lang="en-US" dirty="0" smtClean="0"/>
              <a:t>Time-varying vs discrete</a:t>
            </a:r>
            <a:endParaRPr lang="en-US" dirty="0"/>
          </a:p>
        </p:txBody>
      </p:sp>
      <p:pic>
        <p:nvPicPr>
          <p:cNvPr id="13314" name="Picture 2" descr="https://dlnmh9ip6v2uc.cloudfront.net/assets/c/8/5/b/e/51c495ebce395f1b5a0000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687" y="3081337"/>
            <a:ext cx="5762625" cy="2047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405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Sensors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from the Moo</a:t>
            </a:r>
          </a:p>
          <a:p>
            <a:pPr lvl="1"/>
            <a:r>
              <a:rPr lang="en-US" dirty="0" smtClean="0"/>
              <a:t>Temperature sensor</a:t>
            </a:r>
          </a:p>
          <a:p>
            <a:pPr lvl="2"/>
            <a:r>
              <a:rPr lang="en-US" dirty="0" smtClean="0"/>
              <a:t>Thermocouple</a:t>
            </a:r>
          </a:p>
          <a:p>
            <a:pPr lvl="3"/>
            <a:r>
              <a:rPr lang="en-US" dirty="0" smtClean="0"/>
              <a:t>Two dissimilar conductors contact each other at one/more places</a:t>
            </a:r>
          </a:p>
          <a:p>
            <a:pPr lvl="3"/>
            <a:r>
              <a:rPr lang="en-US" dirty="0" smtClean="0"/>
              <a:t>Temperature differential experienced by different conductors</a:t>
            </a:r>
          </a:p>
          <a:p>
            <a:pPr lvl="3"/>
            <a:r>
              <a:rPr lang="en-US" dirty="0" smtClean="0"/>
              <a:t>Produces voltage </a:t>
            </a:r>
          </a:p>
          <a:p>
            <a:pPr lvl="4"/>
            <a:r>
              <a:rPr lang="en-US" dirty="0" smtClean="0"/>
              <a:t>When temperature of one spot differs from reference temperature</a:t>
            </a:r>
          </a:p>
          <a:p>
            <a:pPr lvl="3"/>
            <a:r>
              <a:rPr lang="en-US" dirty="0" smtClean="0"/>
              <a:t>We measure this voltage change and compute temperature</a:t>
            </a:r>
            <a:endParaRPr lang="en-US" dirty="0"/>
          </a:p>
        </p:txBody>
      </p:sp>
      <p:pic>
        <p:nvPicPr>
          <p:cNvPr id="14338" name="Picture 2" descr="http://upload.wikimedia.org/wikipedia/commons/thumb/4/41/Thermocouple_circuit_Ktype_including_voltmeter_temperature.svg/291px-Thermocouple_circuit_Ktype_including_voltmeter_temperatur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2" y="5310187"/>
            <a:ext cx="2771775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904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 descr="temp_degc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57200" y="1549399"/>
            <a:ext cx="8229600" cy="375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40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we’re at…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IoT</a:t>
            </a:r>
          </a:p>
          <a:p>
            <a:pPr lvl="1"/>
            <a:r>
              <a:rPr lang="en-US" dirty="0" smtClean="0"/>
              <a:t>Examples</a:t>
            </a:r>
          </a:p>
          <a:p>
            <a:pPr lvl="1"/>
            <a:endParaRPr lang="en-US" dirty="0"/>
          </a:p>
          <a:p>
            <a:r>
              <a:rPr lang="en-US" dirty="0" smtClean="0"/>
              <a:t>Wireless Communication</a:t>
            </a:r>
          </a:p>
          <a:p>
            <a:endParaRPr lang="en-US" dirty="0"/>
          </a:p>
          <a:p>
            <a:r>
              <a:rPr lang="en-US" dirty="0" smtClean="0"/>
              <a:t>Standards</a:t>
            </a:r>
          </a:p>
          <a:p>
            <a:pPr lvl="1"/>
            <a:r>
              <a:rPr lang="en-US" dirty="0" smtClean="0"/>
              <a:t>Interoperability</a:t>
            </a:r>
          </a:p>
          <a:p>
            <a:pPr lvl="1"/>
            <a:endParaRPr lang="en-US" dirty="0"/>
          </a:p>
          <a:p>
            <a:r>
              <a:rPr lang="en-US" dirty="0" smtClean="0"/>
              <a:t>Analog Sensors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988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image.slidesharecdn.com/imediaarduino08-1206641278880936-5/95/arduino-lecture-1-introducing-the-arduino-22-728.jpg?cb=12362530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75" y="490537"/>
            <a:ext cx="6934200" cy="55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1849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http://www.slideshare.net/eoinbrazil/imediaarduino08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312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Repairs</a:t>
            </a:r>
            <a:endParaRPr lang="en-US" dirty="0"/>
          </a:p>
        </p:txBody>
      </p:sp>
      <p:pic>
        <p:nvPicPr>
          <p:cNvPr id="4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6249" y="1690689"/>
            <a:ext cx="5651501" cy="39751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7750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Passive two-terminal</a:t>
            </a:r>
          </a:p>
          <a:p>
            <a:r>
              <a:rPr lang="en-US" dirty="0" smtClean="0"/>
              <a:t>Reduce flow of electrical current</a:t>
            </a:r>
          </a:p>
          <a:p>
            <a:r>
              <a:rPr lang="en-US" dirty="0" smtClean="0"/>
              <a:t>Lower voltage levels within circuit</a:t>
            </a:r>
          </a:p>
          <a:p>
            <a:r>
              <a:rPr lang="en-US" dirty="0" smtClean="0"/>
              <a:t>Resistance measured in Ohms</a:t>
            </a:r>
          </a:p>
          <a:p>
            <a:pPr lvl="1"/>
            <a:endParaRPr lang="en-US" dirty="0"/>
          </a:p>
          <a:p>
            <a:r>
              <a:rPr lang="en-US" dirty="0" smtClean="0"/>
              <a:t>Two types</a:t>
            </a:r>
          </a:p>
          <a:p>
            <a:pPr lvl="1"/>
            <a:r>
              <a:rPr lang="en-US" dirty="0" smtClean="0"/>
              <a:t>Fixed</a:t>
            </a:r>
          </a:p>
          <a:p>
            <a:pPr lvl="2"/>
            <a:r>
              <a:rPr lang="en-US" dirty="0" smtClean="0"/>
              <a:t>Change slightly with temperature, time, operating voltage </a:t>
            </a:r>
          </a:p>
          <a:p>
            <a:pPr lvl="1"/>
            <a:r>
              <a:rPr lang="en-US" dirty="0" smtClean="0"/>
              <a:t>Variable</a:t>
            </a:r>
          </a:p>
          <a:p>
            <a:pPr lvl="2"/>
            <a:r>
              <a:rPr lang="en-US" dirty="0" smtClean="0"/>
              <a:t>Adjustable or sensing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29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Resistors</a:t>
            </a:r>
            <a:endParaRPr lang="en-US" dirty="0"/>
          </a:p>
        </p:txBody>
      </p:sp>
      <p:pic>
        <p:nvPicPr>
          <p:cNvPr id="16390" name="Picture 6" descr="http://duinobits.com/wp-content/uploads/2013/10/kit-variable-resis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447121"/>
            <a:ext cx="3724275" cy="319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http://www.societyofrobots.com/images/photoresistor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1690689"/>
            <a:ext cx="23812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152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Resistor Color Codes</a:t>
            </a:r>
            <a:endParaRPr lang="en-US" dirty="0"/>
          </a:p>
        </p:txBody>
      </p:sp>
      <p:pic>
        <p:nvPicPr>
          <p:cNvPr id="17410" name="Picture 2" descr="http://www.digikey.com/~/media/Images/Marketing/Resources/Calculators/resistor-color-chart.jpg?la=en-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690689"/>
            <a:ext cx="47625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042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image.slidesharecdn.com/resistor-091019230651-phpapp01/95/resistors-8-728.jpg?cb=12560119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620712"/>
            <a:ext cx="6934200" cy="52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153835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http://www.slideshare.net/muruwet/resistors-2287812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52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image.slidesharecdn.com/resistor-091019230651-phpapp01/95/resistors-9-728.jpg?cb=12560119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582612"/>
            <a:ext cx="6934200" cy="52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153835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http://www.slideshare.net/muruwet/resistors-2287812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750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Capacitors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Stores energy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Two metal plates that are separated</a:t>
            </a:r>
          </a:p>
          <a:p>
            <a:pPr lvl="1"/>
            <a:r>
              <a:rPr lang="en-US" dirty="0" smtClean="0"/>
              <a:t>Glass</a:t>
            </a:r>
          </a:p>
          <a:p>
            <a:pPr lvl="1"/>
            <a:r>
              <a:rPr lang="en-US" dirty="0" smtClean="0"/>
              <a:t>Ceramic</a:t>
            </a:r>
          </a:p>
          <a:p>
            <a:pPr lvl="1"/>
            <a:r>
              <a:rPr lang="en-US" dirty="0" smtClean="0"/>
              <a:t>Film</a:t>
            </a:r>
          </a:p>
          <a:p>
            <a:pPr lvl="1"/>
            <a:endParaRPr lang="en-US" dirty="0"/>
          </a:p>
          <a:p>
            <a:r>
              <a:rPr lang="en-US" dirty="0" smtClean="0"/>
              <a:t>Capacitance</a:t>
            </a:r>
          </a:p>
          <a:p>
            <a:pPr lvl="1"/>
            <a:r>
              <a:rPr lang="en-US" dirty="0" smtClean="0"/>
              <a:t>Ratio of electric charge/potential difference</a:t>
            </a:r>
          </a:p>
          <a:p>
            <a:pPr lvl="1"/>
            <a:r>
              <a:rPr lang="en-US" dirty="0" smtClean="0"/>
              <a:t>Farad (F)</a:t>
            </a:r>
            <a:endParaRPr lang="en-US" dirty="0"/>
          </a:p>
          <a:p>
            <a:endParaRPr lang="en-US" dirty="0"/>
          </a:p>
        </p:txBody>
      </p:sp>
      <p:pic>
        <p:nvPicPr>
          <p:cNvPr id="32770" name="Picture 2" descr="Capacitors (7189597135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1690689"/>
            <a:ext cx="214312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277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Two-terminal electronic component</a:t>
            </a:r>
          </a:p>
          <a:p>
            <a:pPr lvl="1"/>
            <a:r>
              <a:rPr lang="en-US" dirty="0" smtClean="0"/>
              <a:t>Asymmetric conductance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Common function:</a:t>
            </a:r>
          </a:p>
          <a:p>
            <a:pPr lvl="1"/>
            <a:r>
              <a:rPr lang="en-US" dirty="0" smtClean="0"/>
              <a:t>Current pass in one direction while blocking opposite</a:t>
            </a:r>
          </a:p>
          <a:p>
            <a:pPr lvl="1"/>
            <a:endParaRPr lang="en-US" dirty="0"/>
          </a:p>
          <a:p>
            <a:r>
              <a:rPr lang="en-US" dirty="0" smtClean="0"/>
              <a:t>Form of rectifier (AC to DC)</a:t>
            </a:r>
          </a:p>
          <a:p>
            <a:endParaRPr lang="en-US" dirty="0"/>
          </a:p>
          <a:p>
            <a:r>
              <a:rPr lang="en-US" dirty="0" smtClean="0"/>
              <a:t>Protect </a:t>
            </a:r>
            <a:r>
              <a:rPr lang="en-US" dirty="0" err="1" smtClean="0"/>
              <a:t>cicuits</a:t>
            </a:r>
            <a:r>
              <a:rPr lang="en-US" dirty="0" smtClean="0"/>
              <a:t> from high high voltage surges</a:t>
            </a:r>
          </a:p>
          <a:p>
            <a:endParaRPr lang="en-US" dirty="0"/>
          </a:p>
          <a:p>
            <a:r>
              <a:rPr lang="en-US" dirty="0" smtClean="0"/>
              <a:t>Tune radios/receivers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865" y="1640064"/>
            <a:ext cx="1623508" cy="162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683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Transistors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Amplify and switch signals/</a:t>
            </a:r>
            <a:r>
              <a:rPr lang="en-US" dirty="0" smtClean="0"/>
              <a:t>power</a:t>
            </a:r>
          </a:p>
          <a:p>
            <a:endParaRPr lang="en-US" dirty="0"/>
          </a:p>
          <a:p>
            <a:r>
              <a:rPr lang="en-US" dirty="0" smtClean="0"/>
              <a:t>At least three terminals</a:t>
            </a:r>
          </a:p>
          <a:p>
            <a:endParaRPr lang="en-US" dirty="0"/>
          </a:p>
          <a:p>
            <a:r>
              <a:rPr lang="en-US" dirty="0" smtClean="0"/>
              <a:t>Voltage applied to one pair of transistor terminals</a:t>
            </a:r>
          </a:p>
          <a:p>
            <a:pPr lvl="1"/>
            <a:r>
              <a:rPr lang="en-US" dirty="0" smtClean="0"/>
              <a:t>Changes current through another pair of terminals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Switches, amplifiers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585" y="1027009"/>
            <a:ext cx="1989952" cy="266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95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Microcontrollers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Small computer</a:t>
            </a:r>
          </a:p>
          <a:p>
            <a:endParaRPr lang="en-US" dirty="0" smtClean="0"/>
          </a:p>
          <a:p>
            <a:r>
              <a:rPr lang="en-US" dirty="0" smtClean="0"/>
              <a:t>Single integrated circuit</a:t>
            </a:r>
          </a:p>
          <a:p>
            <a:pPr lvl="1"/>
            <a:r>
              <a:rPr lang="en-US" dirty="0" smtClean="0"/>
              <a:t>Processor core</a:t>
            </a:r>
          </a:p>
          <a:p>
            <a:pPr lvl="1"/>
            <a:r>
              <a:rPr lang="en-US" dirty="0" smtClean="0"/>
              <a:t>Memory</a:t>
            </a:r>
          </a:p>
          <a:p>
            <a:pPr lvl="1"/>
            <a:r>
              <a:rPr lang="en-US" dirty="0" smtClean="0"/>
              <a:t>Programmable I/O</a:t>
            </a:r>
          </a:p>
          <a:p>
            <a:pPr lvl="1"/>
            <a:r>
              <a:rPr lang="en-US" dirty="0" smtClean="0"/>
              <a:t>Flash / RAM / ROM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083" y="1017064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932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image.slidesharecdn.com/imediaarduino08-1206641278880936-5/95/arduino-lecture-1-introducing-the-arduino-11-728.jpg?cb=12362530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896937"/>
            <a:ext cx="6934200" cy="55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61849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http://www.slideshare.net/eoinbrazil/imediaarduino08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24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Hardware Repairs</a:t>
            </a:r>
            <a:endParaRPr lang="en-US" dirty="0"/>
          </a:p>
        </p:txBody>
      </p:sp>
      <p:pic>
        <p:nvPicPr>
          <p:cNvPr id="4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8996" y="1690689"/>
            <a:ext cx="6526008" cy="434632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78297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1849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http://www.slideshare.net/eoinbrazil/imediaarduino08</a:t>
            </a:r>
            <a:endParaRPr lang="en-US" dirty="0"/>
          </a:p>
        </p:txBody>
      </p:sp>
      <p:pic>
        <p:nvPicPr>
          <p:cNvPr id="21506" name="Picture 2" descr="http://image.slidesharecdn.com/imediaarduino08-1206641278880936-5/95/arduino-lecture-1-introducing-the-arduino-12-728.jpg?cb=12362530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631824"/>
            <a:ext cx="6934200" cy="55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2989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1849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http://www.slideshare.net/eoinbrazil/imediaarduino08</a:t>
            </a:r>
            <a:endParaRPr lang="en-US" dirty="0"/>
          </a:p>
        </p:txBody>
      </p:sp>
      <p:pic>
        <p:nvPicPr>
          <p:cNvPr id="23554" name="Picture 2" descr="http://image.slidesharecdn.com/imediaarduino08-1206641278880936-5/95/arduino-lecture-1-introducing-the-arduino-13-728.jpg?cb=12362530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631824"/>
            <a:ext cx="6934200" cy="55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3683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1849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http://www.slideshare.net/eoinbrazil/imediaarduino08</a:t>
            </a:r>
            <a:endParaRPr lang="en-US" dirty="0"/>
          </a:p>
        </p:txBody>
      </p:sp>
      <p:pic>
        <p:nvPicPr>
          <p:cNvPr id="24578" name="Picture 2" descr="http://image.slidesharecdn.com/imediaarduino08-1206641278880936-5/95/arduino-lecture-1-introducing-the-arduino-20-728.jpg?cb=12362530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631824"/>
            <a:ext cx="6934200" cy="55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5367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1849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http://www.slideshare.net/eoinbrazil/imediaarduino08</a:t>
            </a:r>
            <a:endParaRPr lang="en-US" dirty="0"/>
          </a:p>
        </p:txBody>
      </p:sp>
      <p:pic>
        <p:nvPicPr>
          <p:cNvPr id="26626" name="Picture 2" descr="http://image.slidesharecdn.com/imediaarduino08-1206641278880936-5/95/arduino-lecture-1-introducing-the-arduino-36-728.jpg?cb=12362530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631824"/>
            <a:ext cx="6934200" cy="55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3836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1849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http://www.slideshare.net/eoinbrazil/imediaarduino08</a:t>
            </a:r>
            <a:endParaRPr lang="en-US" dirty="0"/>
          </a:p>
        </p:txBody>
      </p:sp>
      <p:pic>
        <p:nvPicPr>
          <p:cNvPr id="26626" name="Picture 2" descr="http://image.slidesharecdn.com/imediaarduino08-1206641278880936-5/95/arduino-lecture-1-introducing-the-arduino-36-728.jpg?cb=12362530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631824"/>
            <a:ext cx="6934200" cy="55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040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1849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http://www.slideshare.net/eoinbrazil/imediaarduino08</a:t>
            </a:r>
            <a:endParaRPr lang="en-US" dirty="0"/>
          </a:p>
        </p:txBody>
      </p:sp>
      <p:pic>
        <p:nvPicPr>
          <p:cNvPr id="27650" name="Picture 2" descr="http://image.slidesharecdn.com/imediaarduino08-1206641278880936-5/95/arduino-lecture-1-introducing-the-arduino-37-728.jpg?cb=12362530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631824"/>
            <a:ext cx="6934200" cy="55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369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1849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http://www.slideshare.net/eoinbrazil/imediaarduino08</a:t>
            </a:r>
            <a:endParaRPr lang="en-US" dirty="0"/>
          </a:p>
        </p:txBody>
      </p:sp>
      <p:pic>
        <p:nvPicPr>
          <p:cNvPr id="29698" name="Picture 2" descr="http://image.slidesharecdn.com/imediaarduino08-1206641278880936-5/95/arduino-lecture-1-introducing-the-arduino-38-728.jpg?cb=12362530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631824"/>
            <a:ext cx="6934200" cy="55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5608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1849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http://www.slideshare.net/eoinbrazil/imediaarduino08</a:t>
            </a:r>
            <a:endParaRPr lang="en-US" dirty="0"/>
          </a:p>
        </p:txBody>
      </p:sp>
      <p:pic>
        <p:nvPicPr>
          <p:cNvPr id="30722" name="Picture 2" descr="http://image.slidesharecdn.com/imediaarduino08-1206641278880936-5/95/arduino-lecture-1-introducing-the-arduino-39-728.jpg?cb=12362530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631824"/>
            <a:ext cx="6934200" cy="55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2938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1849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http://www.slideshare.net/eoinbrazil/imediaarduino08</a:t>
            </a:r>
            <a:endParaRPr lang="en-US" dirty="0"/>
          </a:p>
        </p:txBody>
      </p:sp>
      <p:pic>
        <p:nvPicPr>
          <p:cNvPr id="31746" name="Picture 2" descr="http://image.slidesharecdn.com/imediaarduino08-1206641278880936-5/95/arduino-lecture-1-introducing-the-arduino-40-728.jpg?cb=12362530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631824"/>
            <a:ext cx="6934200" cy="55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611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“Red Ring of Death”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Numbered quadrants</a:t>
            </a:r>
          </a:p>
          <a:p>
            <a:endParaRPr lang="en-US" dirty="0"/>
          </a:p>
          <a:p>
            <a:r>
              <a:rPr lang="en-US" dirty="0" smtClean="0"/>
              <a:t>Bi-color LEDs</a:t>
            </a:r>
          </a:p>
          <a:p>
            <a:endParaRPr lang="en-US" dirty="0"/>
          </a:p>
          <a:p>
            <a:r>
              <a:rPr lang="en-US" dirty="0" smtClean="0"/>
              <a:t>General Hardware Failure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100" name="Picture 4" descr="http://upload.wikimedia.org/wikipedia/commons/thumb/a/ad/Xbox_360_Error_codes.svg/380px-Xbox_360_Error_code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825625"/>
            <a:ext cx="3619500" cy="35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484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“Red Ring of Death”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adapters</a:t>
            </a:r>
          </a:p>
          <a:p>
            <a:endParaRPr lang="en-US" dirty="0"/>
          </a:p>
          <a:p>
            <a:r>
              <a:rPr lang="en-US" dirty="0" smtClean="0"/>
              <a:t>Voltage ratings</a:t>
            </a:r>
            <a:endParaRPr lang="en-US" dirty="0"/>
          </a:p>
        </p:txBody>
      </p:sp>
      <p:pic>
        <p:nvPicPr>
          <p:cNvPr id="5122" name="Picture 2" descr="This shows the pin-outs for both the XBOX360 Power Supply plug and the XBOX-Slim adapter.  Also, the quick way to identify the power rating of an XBOX power supply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690689"/>
            <a:ext cx="4448175" cy="2502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482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Internet-of-Things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 Microcontroller Boards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886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Internet-of-Things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Interconnection of embed-                                               ded computing devices</a:t>
            </a:r>
          </a:p>
          <a:p>
            <a:endParaRPr lang="en-US" dirty="0" smtClean="0"/>
          </a:p>
          <a:p>
            <a:r>
              <a:rPr lang="en-US" dirty="0" smtClean="0"/>
              <a:t>Connected to the internet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For what purpose? 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Examples of recent IoT devices?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2" descr="http://static1.businessinsider.com/image/5266e272eab8eae908f28462/heres-why-the-internet-of-things-will-be-huge-and-drive-tremendous-value-for-people-and-busine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700" y="1825625"/>
            <a:ext cx="3429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537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IoT: Smart Thermostat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Home automation</a:t>
            </a:r>
          </a:p>
          <a:p>
            <a:endParaRPr lang="en-US" dirty="0"/>
          </a:p>
          <a:p>
            <a:r>
              <a:rPr lang="en-US" dirty="0" smtClean="0"/>
              <a:t>Home heating/cooling</a:t>
            </a:r>
          </a:p>
          <a:p>
            <a:endParaRPr lang="en-US" dirty="0"/>
          </a:p>
          <a:p>
            <a:r>
              <a:rPr lang="en-US" dirty="0" smtClean="0"/>
              <a:t>Programmable schedule</a:t>
            </a:r>
          </a:p>
          <a:p>
            <a:endParaRPr lang="en-US" dirty="0"/>
          </a:p>
          <a:p>
            <a:r>
              <a:rPr lang="en-US" dirty="0" smtClean="0"/>
              <a:t>Remote control via mobile device</a:t>
            </a:r>
            <a:endParaRPr lang="en-US" dirty="0"/>
          </a:p>
        </p:txBody>
      </p:sp>
      <p:pic>
        <p:nvPicPr>
          <p:cNvPr id="6146" name="Picture 2" descr="http://2.design-milk.com/images/2011/10/nest-thermostat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695" y="1690689"/>
            <a:ext cx="3046655" cy="244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314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</TotalTime>
  <Words>1229</Words>
  <Application>Microsoft Macintosh PowerPoint</Application>
  <PresentationFormat>On-screen Show (4:3)</PresentationFormat>
  <Paragraphs>282</Paragraphs>
  <Slides>48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Current Events</vt:lpstr>
      <vt:lpstr>Hardware Repairs</vt:lpstr>
      <vt:lpstr>Hardware Repairs</vt:lpstr>
      <vt:lpstr>Hardware Repairs</vt:lpstr>
      <vt:lpstr>“Red Ring of Death”</vt:lpstr>
      <vt:lpstr>“Red Ring of Death”</vt:lpstr>
      <vt:lpstr>Internet-of-Things</vt:lpstr>
      <vt:lpstr>Internet-of-Things</vt:lpstr>
      <vt:lpstr>IoT: Smart Thermostat</vt:lpstr>
      <vt:lpstr>IoT: Smart Thermostat</vt:lpstr>
      <vt:lpstr>IoT: Smart Thermostat</vt:lpstr>
      <vt:lpstr>IoT: Smart Refrigerator</vt:lpstr>
      <vt:lpstr>IoT: Smart Refrigerator</vt:lpstr>
      <vt:lpstr>Infrastructure Management</vt:lpstr>
      <vt:lpstr>Infrastructure Management</vt:lpstr>
      <vt:lpstr>Infrastructure Management</vt:lpstr>
      <vt:lpstr>Infrastructure Management</vt:lpstr>
      <vt:lpstr>Infrastructure Management</vt:lpstr>
      <vt:lpstr>How Internetz?</vt:lpstr>
      <vt:lpstr>Interoperability &amp; Standards</vt:lpstr>
      <vt:lpstr>Interoperability &amp; Standards</vt:lpstr>
      <vt:lpstr>Wireless Communication</vt:lpstr>
      <vt:lpstr>Standards Race</vt:lpstr>
      <vt:lpstr>Analog Sensors</vt:lpstr>
      <vt:lpstr>Analog Sensors</vt:lpstr>
      <vt:lpstr>Analog Sensors</vt:lpstr>
      <vt:lpstr>Example</vt:lpstr>
      <vt:lpstr>Where we’re at…</vt:lpstr>
      <vt:lpstr>PowerPoint Presentation</vt:lpstr>
      <vt:lpstr>Resistors</vt:lpstr>
      <vt:lpstr>Variable Resistors</vt:lpstr>
      <vt:lpstr>Resistor Color Codes</vt:lpstr>
      <vt:lpstr>PowerPoint Presentation</vt:lpstr>
      <vt:lpstr>PowerPoint Presentation</vt:lpstr>
      <vt:lpstr>Capacitors</vt:lpstr>
      <vt:lpstr>Diodes</vt:lpstr>
      <vt:lpstr>Transistors</vt:lpstr>
      <vt:lpstr>Microcontrollers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Johns Hopkins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Internet-of-Things</dc:title>
  <dc:creator>Michael Rushanan</dc:creator>
  <cp:lastModifiedBy>Michael Rushanan</cp:lastModifiedBy>
  <cp:revision>32</cp:revision>
  <dcterms:created xsi:type="dcterms:W3CDTF">2015-01-21T16:22:45Z</dcterms:created>
  <dcterms:modified xsi:type="dcterms:W3CDTF">2015-01-21T20:14:31Z</dcterms:modified>
</cp:coreProperties>
</file>